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CEFF"/>
    <a:srgbClr val="FFFEFB"/>
    <a:srgbClr val="FFF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C5FB0-7661-70FA-6BAA-2774699609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56AE5F-A92E-2649-E1D1-E961A3AFF7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FC0F7-5153-4DA7-0AED-82F58CD90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A0CE7-1424-AC64-C87C-FA110437E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AE31E-BC74-0A22-8F54-519D528EF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66584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E5689-3DE4-6156-5EB3-F83B1373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70FD7-F153-1F07-B15A-519572631C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244D9-5BB1-4E17-3C7F-3B4CC1136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3FB74-C44B-0E03-0DA7-DE8823713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85322-505C-2745-E507-961CEAAC4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62019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BB5BB4-2130-774C-3EFA-2F9A1CF53E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E4367E-3376-CA6C-E46F-699873838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29E61-9BA1-C1EE-B058-A3CD86390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AC80D-842F-D764-4207-BCE7E93E2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0C8B7-37C0-0E5C-29DE-286E0722B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68443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11A68-4E6A-635A-D64F-FADEDEE48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93F58-3A99-6B2B-0F17-B3A3CFA89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D082D-F4F3-E27F-1236-802B3FB59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493AA-70A1-AEF9-60EA-6F1B6C16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17BD9-6BCB-C9FC-6EDE-B7F35AD4C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4141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68DC6-F6B8-7AF3-7F1B-B7B2F3C2C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53156-36ED-4DE9-1030-2EBC85063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9375B-CB81-FA26-0935-3E3A218A3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4A248-5537-9944-2830-06F0C97F1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582CC-2B2C-E097-6442-E6014A5AF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99994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D43E6-4EDA-08AE-7FA2-14D19BF26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2C7DB-4389-50A7-0F87-1FEE210AF1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0B7EE1-0808-6686-0C90-72911AAFA9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F2212-E3C3-3D92-C6C2-956869471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0D4704-16F1-1280-5FC1-12C696168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6EAD86-9F3B-DEC7-911E-B4C3D6134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52582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5A3A7-7FA8-1AAE-36D7-FE6C7E257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86C29-2885-CC65-D158-5E58B0C00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258A28-2457-8327-7882-773BE5C7D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F8B129-41DA-C1CB-B598-3755FF89EB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75C94C-007E-F253-2E34-234704E07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5F7C37-679D-A323-82BE-18DDA6772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6121BE-16EC-7395-18E4-0633C3B11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59FE29-B47B-C777-7275-14A252F43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00004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6D49C-E556-6A28-6975-2323F9989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6D430-170D-31F4-6D02-BCC56CD1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0F6BB5-2331-FE3C-BEAC-FB29868F3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D94013-4A6B-5095-F8EE-F9F27754D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24812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7EFB5E-C684-6794-A14E-0B15487F0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0C93B1-7EFA-6EE1-70B1-287626EB7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53339-1BB1-FDAE-75DB-A6BB80070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75243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13900-0A1C-F678-2D0F-5C0A9B986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657CE-0CF2-9CDC-53AF-9A1659421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065DFD-9657-2C5D-14E2-701854D1A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782DD9-C828-B0C7-AAE2-A8B853ADD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09EAC-2B7E-4CFA-584F-86E32E18B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669C55-E3AA-8978-6770-AEE05B6CB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9717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C415E-8304-A59C-40B1-2122031AB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A86D68-3FD7-F210-2055-B17F49476D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A8E736-A2A4-346A-BA7B-60EF4311C3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B3F2CE-246A-70BD-87D4-D3F41D816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D36D96-CB74-AFA2-29C0-CC5B8D9C7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8D1D9-A12A-93A9-6A26-DC7173485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51517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0EDC62-6908-8873-07E5-C6D3D3224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A95CB-9DDC-0A58-FC92-DB8E98EFD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051D6-64E5-BC94-B995-26C4DCE912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01458-7091-47E4-ABB0-F7A828C93E77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4A403-24A0-601E-5F0D-A7A4D40675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92CD6-6386-7DEE-BCA8-A639CE2535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28FE7-C23A-4347-8F8C-7C6C9E99C2E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01479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C5AC4293-F21A-5E06-1EDD-2B5AA6F45AA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 useBgFill="1">
        <p:nvSpPr>
          <p:cNvPr id="63" name="Rectangle: Diagonal Corners Snipped 62">
            <a:extLst>
              <a:ext uri="{FF2B5EF4-FFF2-40B4-BE49-F238E27FC236}">
                <a16:creationId xmlns:a16="http://schemas.microsoft.com/office/drawing/2014/main" id="{8001D49F-3EF4-26A8-1E81-2F9B6EB2C901}"/>
              </a:ext>
            </a:extLst>
          </p:cNvPr>
          <p:cNvSpPr/>
          <p:nvPr/>
        </p:nvSpPr>
        <p:spPr>
          <a:xfrm rot="751608">
            <a:off x="386080" y="-477518"/>
            <a:ext cx="1635760" cy="5984240"/>
          </a:xfrm>
          <a:prstGeom prst="snip2Diag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 useBgFill="1">
        <p:nvSpPr>
          <p:cNvPr id="64" name="Rectangle: Diagonal Corners Snipped 63">
            <a:extLst>
              <a:ext uri="{FF2B5EF4-FFF2-40B4-BE49-F238E27FC236}">
                <a16:creationId xmlns:a16="http://schemas.microsoft.com/office/drawing/2014/main" id="{735239B5-AFC8-4F0C-BE14-A808053BB47A}"/>
              </a:ext>
            </a:extLst>
          </p:cNvPr>
          <p:cNvSpPr/>
          <p:nvPr/>
        </p:nvSpPr>
        <p:spPr>
          <a:xfrm rot="751608">
            <a:off x="1833470" y="767593"/>
            <a:ext cx="1635760" cy="5984240"/>
          </a:xfrm>
          <a:prstGeom prst="snip2Diag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 useBgFill="1">
        <p:nvSpPr>
          <p:cNvPr id="65" name="Rectangle: Diagonal Corners Snipped 64">
            <a:extLst>
              <a:ext uri="{FF2B5EF4-FFF2-40B4-BE49-F238E27FC236}">
                <a16:creationId xmlns:a16="http://schemas.microsoft.com/office/drawing/2014/main" id="{9DA6EA3C-28C9-E84C-26F7-06F1C12D3EA4}"/>
              </a:ext>
            </a:extLst>
          </p:cNvPr>
          <p:cNvSpPr/>
          <p:nvPr/>
        </p:nvSpPr>
        <p:spPr>
          <a:xfrm rot="751608">
            <a:off x="3790090" y="-345439"/>
            <a:ext cx="1635760" cy="5984240"/>
          </a:xfrm>
          <a:prstGeom prst="snip2Diag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FD592F37-BB96-87C2-41CF-A8D3FF5CAD3B}"/>
              </a:ext>
            </a:extLst>
          </p:cNvPr>
          <p:cNvSpPr txBox="1"/>
          <p:nvPr/>
        </p:nvSpPr>
        <p:spPr>
          <a:xfrm>
            <a:off x="5872480" y="1336119"/>
            <a:ext cx="674624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dirty="0">
                <a:solidFill>
                  <a:schemeClr val="bg1"/>
                </a:solidFill>
                <a:latin typeface="Arial Black" panose="020B0A04020102020204" pitchFamily="34" charset="0"/>
              </a:rPr>
              <a:t>MARKETING ANALYTICS</a:t>
            </a:r>
            <a:endParaRPr lang="en-ID" sz="65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261A327-6016-D09C-DACF-D81142DB1D3E}"/>
              </a:ext>
            </a:extLst>
          </p:cNvPr>
          <p:cNvSpPr txBox="1"/>
          <p:nvPr/>
        </p:nvSpPr>
        <p:spPr>
          <a:xfrm>
            <a:off x="9398000" y="6045200"/>
            <a:ext cx="28947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43CEFF"/>
                </a:solidFill>
              </a:rPr>
              <a:t>Byancha Rizka M</a:t>
            </a:r>
            <a:endParaRPr lang="en-ID" sz="2800" b="1" dirty="0">
              <a:solidFill>
                <a:srgbClr val="43CE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909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A5CEA53-A6CB-6E6F-16D3-A4334B52FD06}"/>
              </a:ext>
            </a:extLst>
          </p:cNvPr>
          <p:cNvSpPr/>
          <p:nvPr/>
        </p:nvSpPr>
        <p:spPr>
          <a:xfrm rot="1800726">
            <a:off x="11269350" y="-543560"/>
            <a:ext cx="690880" cy="19812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3D7C3E1-E432-44BB-3B59-EE97CF73A6AD}"/>
              </a:ext>
            </a:extLst>
          </p:cNvPr>
          <p:cNvSpPr/>
          <p:nvPr/>
        </p:nvSpPr>
        <p:spPr>
          <a:xfrm rot="1395522">
            <a:off x="6981830" y="5278120"/>
            <a:ext cx="690880" cy="19812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7BBE1C-2E94-F76D-EB78-B92FB1A262C0}"/>
              </a:ext>
            </a:extLst>
          </p:cNvPr>
          <p:cNvSpPr txBox="1"/>
          <p:nvPr/>
        </p:nvSpPr>
        <p:spPr>
          <a:xfrm>
            <a:off x="4595338" y="1511284"/>
            <a:ext cx="7261382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err="1">
                <a:highlight>
                  <a:srgbClr val="C0C0C0"/>
                </a:highlight>
              </a:rPr>
              <a:t>Sebuah</a:t>
            </a:r>
            <a:r>
              <a:rPr lang="en-US" sz="3000" dirty="0">
                <a:highlight>
                  <a:srgbClr val="C0C0C0"/>
                </a:highlight>
              </a:rPr>
              <a:t> </a:t>
            </a:r>
            <a:r>
              <a:rPr lang="en-US" sz="3000" dirty="0" err="1">
                <a:highlight>
                  <a:srgbClr val="C0C0C0"/>
                </a:highlight>
              </a:rPr>
              <a:t>perusahaan</a:t>
            </a:r>
            <a:r>
              <a:rPr lang="en-US" sz="3000" dirty="0">
                <a:highlight>
                  <a:srgbClr val="C0C0C0"/>
                </a:highlight>
              </a:rPr>
              <a:t> di </a:t>
            </a:r>
            <a:r>
              <a:rPr lang="en-US" sz="3000" dirty="0" err="1">
                <a:highlight>
                  <a:srgbClr val="C0C0C0"/>
                </a:highlight>
              </a:rPr>
              <a:t>bidang</a:t>
            </a:r>
            <a:r>
              <a:rPr lang="en-US" sz="3000" dirty="0">
                <a:highlight>
                  <a:srgbClr val="C0C0C0"/>
                </a:highlight>
              </a:rPr>
              <a:t> retail </a:t>
            </a:r>
            <a:r>
              <a:rPr lang="en-US" sz="3000" dirty="0" err="1">
                <a:highlight>
                  <a:srgbClr val="C0C0C0"/>
                </a:highlight>
              </a:rPr>
              <a:t>makanan</a:t>
            </a:r>
            <a:r>
              <a:rPr lang="en-US" sz="3000" dirty="0">
                <a:highlight>
                  <a:srgbClr val="C0C0C0"/>
                </a:highlight>
              </a:rPr>
              <a:t>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Bahnschrift" panose="020B0502040204020203" pitchFamily="34" charset="0"/>
              </a:rPr>
              <a:t>Memiliki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sekitar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beberapa</a:t>
            </a:r>
            <a:r>
              <a:rPr lang="en-ID" sz="2000" dirty="0">
                <a:latin typeface="Bahnschrift" panose="020B0502040204020203" pitchFamily="34" charset="0"/>
              </a:rPr>
              <a:t> ratus </a:t>
            </a:r>
            <a:r>
              <a:rPr lang="en-ID" sz="2000" dirty="0" err="1">
                <a:latin typeface="Bahnschrift" panose="020B0502040204020203" pitchFamily="34" charset="0"/>
              </a:rPr>
              <a:t>ribu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pelanggan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terdaftar</a:t>
            </a:r>
            <a:r>
              <a:rPr lang="en-ID" sz="2000" dirty="0">
                <a:latin typeface="Bahnschrift" panose="020B0502040204020203" pitchFamily="34" charset="0"/>
              </a:rPr>
              <a:t> dan </a:t>
            </a:r>
            <a:r>
              <a:rPr lang="en-ID" sz="2000" dirty="0" err="1">
                <a:latin typeface="Bahnschrift" panose="020B0502040204020203" pitchFamily="34" charset="0"/>
              </a:rPr>
              <a:t>melayani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hampir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satu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juta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konsumen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dalam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setahun</a:t>
            </a:r>
            <a:r>
              <a:rPr lang="en-ID" sz="2000" dirty="0">
                <a:latin typeface="Bahnschrift" panose="020B0502040204020203" pitchFamily="34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D" sz="2000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 err="1">
                <a:latin typeface="Bahnschrift" panose="020B0502040204020203" pitchFamily="34" charset="0"/>
              </a:rPr>
              <a:t>Menjual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produk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dari</a:t>
            </a:r>
            <a:r>
              <a:rPr lang="en-ID" sz="2000" dirty="0">
                <a:latin typeface="Bahnschrift" panose="020B0502040204020203" pitchFamily="34" charset="0"/>
              </a:rPr>
              <a:t> 5 </a:t>
            </a:r>
            <a:r>
              <a:rPr lang="en-ID" sz="2000" dirty="0" err="1">
                <a:latin typeface="Bahnschrift" panose="020B0502040204020203" pitchFamily="34" charset="0"/>
              </a:rPr>
              <a:t>kategori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utama</a:t>
            </a:r>
            <a:r>
              <a:rPr lang="en-ID" sz="2000" dirty="0">
                <a:latin typeface="Bahnschrift" panose="020B0502040204020203" pitchFamily="34" charset="0"/>
              </a:rPr>
              <a:t> : </a:t>
            </a:r>
            <a:r>
              <a:rPr lang="en-US" sz="2000" dirty="0">
                <a:latin typeface="Bahnschrift" panose="020B0502040204020203" pitchFamily="34" charset="0"/>
              </a:rPr>
              <a:t>wines, rare meat products, exotic fruits, specially prepared fish dan sweet products.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2000" dirty="0" err="1">
                <a:latin typeface="Bahnschrift" panose="020B0502040204020203" pitchFamily="34" charset="0"/>
              </a:rPr>
              <a:t>Pelanggan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dapat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memesan</a:t>
            </a:r>
            <a:r>
              <a:rPr lang="en-ID" sz="2000" dirty="0">
                <a:latin typeface="Bahnschrift" panose="020B0502040204020203" pitchFamily="34" charset="0"/>
              </a:rPr>
              <a:t> dan </a:t>
            </a:r>
            <a:r>
              <a:rPr lang="en-ID" sz="2000" dirty="0" err="1">
                <a:latin typeface="Bahnschrift" panose="020B0502040204020203" pitchFamily="34" charset="0"/>
              </a:rPr>
              <a:t>memperoleh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produk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melalui</a:t>
            </a:r>
            <a:r>
              <a:rPr lang="en-ID" sz="2000" dirty="0">
                <a:latin typeface="Bahnschrift" panose="020B0502040204020203" pitchFamily="34" charset="0"/>
              </a:rPr>
              <a:t> 3 </a:t>
            </a:r>
            <a:r>
              <a:rPr lang="en-ID" sz="2000" dirty="0" err="1">
                <a:latin typeface="Bahnschrift" panose="020B0502040204020203" pitchFamily="34" charset="0"/>
              </a:rPr>
              <a:t>saluran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latin typeface="Bahnschrift" panose="020B0502040204020203" pitchFamily="34" charset="0"/>
              </a:rPr>
              <a:t>penjualan</a:t>
            </a:r>
            <a:r>
              <a:rPr lang="en-ID" sz="2000" dirty="0">
                <a:latin typeface="Bahnschrift" panose="020B0502040204020203" pitchFamily="34" charset="0"/>
              </a:rPr>
              <a:t>: toko, </a:t>
            </a:r>
            <a:r>
              <a:rPr lang="en-ID" sz="2000" dirty="0" err="1">
                <a:latin typeface="Bahnschrift" panose="020B0502040204020203" pitchFamily="34" charset="0"/>
              </a:rPr>
              <a:t>katalog</a:t>
            </a:r>
            <a:r>
              <a:rPr lang="en-ID" sz="2000" dirty="0">
                <a:latin typeface="Bahnschrift" panose="020B0502040204020203" pitchFamily="34" charset="0"/>
              </a:rPr>
              <a:t>, dan situs web </a:t>
            </a:r>
            <a:r>
              <a:rPr lang="en-ID" sz="2000" dirty="0" err="1">
                <a:latin typeface="Bahnschrift" panose="020B0502040204020203" pitchFamily="34" charset="0"/>
              </a:rPr>
              <a:t>perusahaan</a:t>
            </a:r>
            <a:r>
              <a:rPr lang="en-ID" sz="2000" dirty="0">
                <a:latin typeface="Bahnschrift" panose="020B0502040204020203" pitchFamily="34" charset="0"/>
              </a:rPr>
              <a:t>.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EDBB494-D954-944D-EA02-EC0F68F5281D}"/>
              </a:ext>
            </a:extLst>
          </p:cNvPr>
          <p:cNvGrpSpPr/>
          <p:nvPr/>
        </p:nvGrpSpPr>
        <p:grpSpPr>
          <a:xfrm>
            <a:off x="335280" y="2400380"/>
            <a:ext cx="3992880" cy="1196260"/>
            <a:chOff x="416560" y="1705650"/>
            <a:chExt cx="4653280" cy="149598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C1AA1C8F-BC6C-F48E-7D1C-9AB6F1CCF1BE}"/>
                </a:ext>
              </a:extLst>
            </p:cNvPr>
            <p:cNvGrpSpPr/>
            <p:nvPr/>
          </p:nvGrpSpPr>
          <p:grpSpPr>
            <a:xfrm>
              <a:off x="416560" y="1705650"/>
              <a:ext cx="4500880" cy="1332190"/>
              <a:chOff x="416560" y="1705650"/>
              <a:chExt cx="4500880" cy="1332190"/>
            </a:xfrm>
          </p:grpSpPr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FB736A6F-3265-9667-62CD-615AD8C2621E}"/>
                  </a:ext>
                </a:extLst>
              </p:cNvPr>
              <p:cNvSpPr/>
              <p:nvPr/>
            </p:nvSpPr>
            <p:spPr>
              <a:xfrm>
                <a:off x="538480" y="1869440"/>
                <a:ext cx="4378960" cy="116840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7200" b="1" dirty="0" err="1">
                    <a:solidFill>
                      <a:schemeClr val="bg1">
                        <a:lumMod val="50000"/>
                      </a:schemeClr>
                    </a:solidFill>
                    <a:latin typeface="Arial Black" panose="020B0A04020102020204" pitchFamily="34" charset="0"/>
                  </a:rPr>
                  <a:t>iF</a:t>
                </a:r>
                <a:r>
                  <a:rPr lang="en-US" sz="7200" b="1" dirty="0" err="1">
                    <a:solidFill>
                      <a:srgbClr val="92D050"/>
                    </a:solidFill>
                    <a:latin typeface="Arial Black" panose="020B0A04020102020204" pitchFamily="34" charset="0"/>
                  </a:rPr>
                  <a:t>oo</a:t>
                </a:r>
                <a:r>
                  <a:rPr lang="en-US" sz="7200" b="1" dirty="0" err="1">
                    <a:solidFill>
                      <a:schemeClr val="bg1">
                        <a:lumMod val="50000"/>
                      </a:schemeClr>
                    </a:solidFill>
                    <a:latin typeface="Arial Black" panose="020B0A04020102020204" pitchFamily="34" charset="0"/>
                  </a:rPr>
                  <a:t>d</a:t>
                </a:r>
                <a:endParaRPr lang="en-ID" sz="7200" b="1" dirty="0">
                  <a:solidFill>
                    <a:schemeClr val="bg1">
                      <a:lumMod val="50000"/>
                    </a:schemeClr>
                  </a:solidFill>
                  <a:latin typeface="Arial Black" panose="020B0A04020102020204" pitchFamily="34" charset="0"/>
                </a:endParaRPr>
              </a:p>
            </p:txBody>
          </p:sp>
          <p:sp>
            <p:nvSpPr>
              <p:cNvPr id="30" name="Half Frame 29">
                <a:extLst>
                  <a:ext uri="{FF2B5EF4-FFF2-40B4-BE49-F238E27FC236}">
                    <a16:creationId xmlns:a16="http://schemas.microsoft.com/office/drawing/2014/main" id="{BCEC0EA3-2C50-E95A-08BA-82EA347B35A1}"/>
                  </a:ext>
                </a:extLst>
              </p:cNvPr>
              <p:cNvSpPr/>
              <p:nvPr/>
            </p:nvSpPr>
            <p:spPr>
              <a:xfrm>
                <a:off x="416560" y="1705650"/>
                <a:ext cx="3068320" cy="245070"/>
              </a:xfrm>
              <a:prstGeom prst="halfFram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1" name="Half Frame 30">
              <a:extLst>
                <a:ext uri="{FF2B5EF4-FFF2-40B4-BE49-F238E27FC236}">
                  <a16:creationId xmlns:a16="http://schemas.microsoft.com/office/drawing/2014/main" id="{48ED0857-5D8A-DDAD-977D-74F273C6306A}"/>
                </a:ext>
              </a:extLst>
            </p:cNvPr>
            <p:cNvSpPr/>
            <p:nvPr/>
          </p:nvSpPr>
          <p:spPr>
            <a:xfrm rot="10800000">
              <a:off x="2001520" y="2956560"/>
              <a:ext cx="3068320" cy="245070"/>
            </a:xfrm>
            <a:prstGeom prst="halfFram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490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A5CEA53-A6CB-6E6F-16D3-A4334B52FD06}"/>
              </a:ext>
            </a:extLst>
          </p:cNvPr>
          <p:cNvSpPr/>
          <p:nvPr/>
        </p:nvSpPr>
        <p:spPr>
          <a:xfrm rot="1800726">
            <a:off x="11269350" y="-543560"/>
            <a:ext cx="690880" cy="19812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3D7C3E1-E432-44BB-3B59-EE97CF73A6AD}"/>
              </a:ext>
            </a:extLst>
          </p:cNvPr>
          <p:cNvSpPr/>
          <p:nvPr/>
        </p:nvSpPr>
        <p:spPr>
          <a:xfrm rot="1395522">
            <a:off x="6981830" y="5278120"/>
            <a:ext cx="690880" cy="19812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7BBE1C-2E94-F76D-EB78-B92FB1A262C0}"/>
              </a:ext>
            </a:extLst>
          </p:cNvPr>
          <p:cNvSpPr txBox="1"/>
          <p:nvPr/>
        </p:nvSpPr>
        <p:spPr>
          <a:xfrm>
            <a:off x="721252" y="548640"/>
            <a:ext cx="11104988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highlight>
                  <a:srgbClr val="43CEFF"/>
                </a:highlight>
                <a:latin typeface="Bahnschrift" panose="020B0502040204020203" pitchFamily="34" charset="0"/>
              </a:rPr>
              <a:t>Sebelumnya</a:t>
            </a:r>
            <a:endParaRPr lang="en-US" sz="2800" b="1" dirty="0">
              <a:highlight>
                <a:srgbClr val="43CEFF"/>
              </a:highlight>
              <a:latin typeface="Bahnschrift" panose="020B0502040204020203" pitchFamily="34" charset="0"/>
            </a:endParaRPr>
          </a:p>
          <a:p>
            <a:endParaRPr lang="en-US" sz="2400" dirty="0">
              <a:highlight>
                <a:srgbClr val="C0C0C0"/>
              </a:highlight>
              <a:latin typeface="Bahnschrift" panose="020B0502040204020203" pitchFamily="34" charset="0"/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Perusahaan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mempunyai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pendapatan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yang solid dan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sehat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dalam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3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tahun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terakhir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.</a:t>
            </a:r>
            <a:endParaRPr lang="en-ID" sz="2000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  <a:p>
            <a:endParaRPr lang="en-ID" dirty="0">
              <a:latin typeface="Bahnschrift" panose="020B0502040204020203" pitchFamily="34" charset="0"/>
            </a:endParaRPr>
          </a:p>
          <a:p>
            <a:endParaRPr lang="en-ID" b="1" dirty="0">
              <a:latin typeface="Bahnschrift" panose="020B0502040204020203" pitchFamily="34" charset="0"/>
            </a:endParaRPr>
          </a:p>
          <a:p>
            <a:r>
              <a:rPr lang="en-US" sz="2800" b="1" dirty="0" err="1">
                <a:highlight>
                  <a:srgbClr val="43CEFF"/>
                </a:highlight>
                <a:latin typeface="Bahnschrift" panose="020B0502040204020203" pitchFamily="34" charset="0"/>
              </a:rPr>
              <a:t>Selanjutnya</a:t>
            </a:r>
            <a:endParaRPr lang="en-US" sz="2800" b="1" dirty="0">
              <a:highlight>
                <a:srgbClr val="43CEFF"/>
              </a:highlight>
              <a:latin typeface="Bahnschrift" panose="020B0502040204020203" pitchFamily="34" charset="0"/>
            </a:endParaRPr>
          </a:p>
          <a:p>
            <a:endParaRPr lang="en-US" sz="2400" dirty="0">
              <a:highlight>
                <a:srgbClr val="C0C0C0"/>
              </a:highlight>
              <a:latin typeface="Bahnschrift" panose="020B0502040204020203" pitchFamily="34" charset="0"/>
            </a:endParaRPr>
          </a:p>
          <a:p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Perspektif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pertumbuhan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laba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untuk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3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tahun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ke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depan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tidak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menjanjikan</a:t>
            </a:r>
            <a:r>
              <a:rPr lang="en-US" sz="2000" dirty="0">
                <a:latin typeface="Bahnschrift" panose="020B0502040204020203" pitchFamily="34" charset="0"/>
              </a:rPr>
              <a:t>.</a:t>
            </a:r>
          </a:p>
          <a:p>
            <a:endParaRPr lang="en-US" dirty="0">
              <a:latin typeface="Bahnschrift" panose="020B0502040204020203" pitchFamily="34" charset="0"/>
            </a:endParaRPr>
          </a:p>
          <a:p>
            <a:endParaRPr lang="en-US" dirty="0">
              <a:latin typeface="Bahnschrift" panose="020B0502040204020203" pitchFamily="34" charset="0"/>
            </a:endParaRPr>
          </a:p>
          <a:p>
            <a:r>
              <a:rPr lang="en-US" sz="2800" b="1" dirty="0" err="1">
                <a:highlight>
                  <a:srgbClr val="43CEFF"/>
                </a:highlight>
                <a:latin typeface="Bahnschrift" panose="020B0502040204020203" pitchFamily="34" charset="0"/>
              </a:rPr>
              <a:t>Rencana</a:t>
            </a:r>
            <a:endParaRPr lang="en-US" sz="2800" b="1" dirty="0">
              <a:highlight>
                <a:srgbClr val="43CEFF"/>
              </a:highlight>
              <a:latin typeface="Bahnschrift" panose="020B0502040204020203" pitchFamily="34" charset="0"/>
            </a:endParaRPr>
          </a:p>
          <a:p>
            <a:endParaRPr lang="en-US" dirty="0">
              <a:latin typeface="Bahnschrift" panose="020B0502040204020203" pitchFamily="34" charset="0"/>
            </a:endParaRPr>
          </a:p>
          <a:p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Beberapa</a:t>
            </a:r>
            <a:r>
              <a:rPr lang="en-ID" sz="2000" dirty="0"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inisiatif</a:t>
            </a:r>
            <a:r>
              <a:rPr lang="en-ID" sz="20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strategis</a:t>
            </a:r>
            <a:r>
              <a:rPr lang="en-ID" sz="20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tengah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dipertimbangkan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untuk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membalikkan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situasi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tersebut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. </a:t>
            </a:r>
          </a:p>
          <a:p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Salah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satunya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adalah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meningkatkan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kinerja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kegiatan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pemasaran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,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dengan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fokus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khusus</a:t>
            </a:r>
            <a:r>
              <a:rPr lang="en-ID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 </a:t>
            </a:r>
            <a:r>
              <a:rPr lang="en-ID" sz="20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marketing campaigns</a:t>
            </a:r>
            <a:r>
              <a:rPr lang="en-ID" sz="2000" dirty="0">
                <a:latin typeface="Bahnschrift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15169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BE4D4C-2AA5-BE88-43A1-FF2C2DAE33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097" y="1566892"/>
            <a:ext cx="4937133" cy="3416320"/>
          </a:xfr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A5CEA53-A6CB-6E6F-16D3-A4334B52FD06}"/>
              </a:ext>
            </a:extLst>
          </p:cNvPr>
          <p:cNvSpPr/>
          <p:nvPr/>
        </p:nvSpPr>
        <p:spPr>
          <a:xfrm rot="1800726">
            <a:off x="11269350" y="-543560"/>
            <a:ext cx="690880" cy="19812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3D7C3E1-E432-44BB-3B59-EE97CF73A6AD}"/>
              </a:ext>
            </a:extLst>
          </p:cNvPr>
          <p:cNvSpPr/>
          <p:nvPr/>
        </p:nvSpPr>
        <p:spPr>
          <a:xfrm rot="1395522">
            <a:off x="6981830" y="5278120"/>
            <a:ext cx="690880" cy="1981200"/>
          </a:xfrm>
          <a:prstGeom prst="roundRect">
            <a:avLst>
              <a:gd name="adj" fmla="val 50000"/>
            </a:avLst>
          </a:prstGeom>
          <a:solidFill>
            <a:schemeClr val="accent1">
              <a:lumMod val="40000"/>
              <a:lumOff val="6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E45EDAF-6578-D2C7-8801-6CCC9BE73128}"/>
              </a:ext>
            </a:extLst>
          </p:cNvPr>
          <p:cNvSpPr txBox="1"/>
          <p:nvPr/>
        </p:nvSpPr>
        <p:spPr>
          <a:xfrm>
            <a:off x="640410" y="599182"/>
            <a:ext cx="47245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5">
                    <a:lumMod val="75000"/>
                  </a:schemeClr>
                </a:solidFill>
              </a:rPr>
              <a:t>Jika </a:t>
            </a:r>
            <a:r>
              <a:rPr lang="en-US" sz="4800" b="1" dirty="0" err="1">
                <a:solidFill>
                  <a:schemeClr val="accent5">
                    <a:lumMod val="75000"/>
                  </a:schemeClr>
                </a:solidFill>
              </a:rPr>
              <a:t>anda</a:t>
            </a:r>
            <a:r>
              <a:rPr lang="en-US" sz="48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4800" b="1" dirty="0" err="1">
                <a:solidFill>
                  <a:schemeClr val="accent5">
                    <a:lumMod val="75000"/>
                  </a:schemeClr>
                </a:solidFill>
              </a:rPr>
              <a:t>seorang</a:t>
            </a:r>
            <a:r>
              <a:rPr lang="en-US" sz="4800" b="1" dirty="0">
                <a:solidFill>
                  <a:schemeClr val="accent5">
                    <a:lumMod val="75000"/>
                  </a:schemeClr>
                </a:solidFill>
              </a:rPr>
              <a:t> Data Analyst</a:t>
            </a:r>
            <a:endParaRPr lang="en-ID" sz="4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7BBE1C-2E94-F76D-EB78-B92FB1A262C0}"/>
              </a:ext>
            </a:extLst>
          </p:cNvPr>
          <p:cNvSpPr txBox="1"/>
          <p:nvPr/>
        </p:nvSpPr>
        <p:spPr>
          <a:xfrm>
            <a:off x="660730" y="2244138"/>
            <a:ext cx="56384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Tantangan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Anda 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Memahami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Melakukan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analisis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eksplorasi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yang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kuat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Menemukan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peluang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Menggali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wawasan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bisnis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Mengajukan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proposal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berdasarkan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data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Untuk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mengoptimalkan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hasil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campaigns dan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menghasilkan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value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bagi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perusahaan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092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156</Words>
  <Application>Microsoft Office PowerPoint</Application>
  <PresentationFormat>Widescreen</PresentationFormat>
  <Paragraphs>33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Arial Black</vt:lpstr>
      <vt:lpstr>Bahnschrift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byancha_r_mulyanti_x</dc:creator>
  <cp:lastModifiedBy>byancha_r_mulyanti_x</cp:lastModifiedBy>
  <cp:revision>24</cp:revision>
  <dcterms:created xsi:type="dcterms:W3CDTF">2024-03-26T12:16:18Z</dcterms:created>
  <dcterms:modified xsi:type="dcterms:W3CDTF">2024-03-27T01:59:28Z</dcterms:modified>
</cp:coreProperties>
</file>

<file path=docProps/thumbnail.jpeg>
</file>